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60" r:id="rId5"/>
    <p:sldId id="263" r:id="rId6"/>
    <p:sldId id="264" r:id="rId7"/>
    <p:sldId id="270" r:id="rId8"/>
    <p:sldId id="271" r:id="rId9"/>
    <p:sldId id="261" r:id="rId10"/>
    <p:sldId id="265" r:id="rId11"/>
    <p:sldId id="269" r:id="rId12"/>
    <p:sldId id="268" r:id="rId13"/>
    <p:sldId id="266" r:id="rId14"/>
    <p:sldId id="273" r:id="rId15"/>
    <p:sldId id="272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image" Target="../media/image9.jpeg"/><Relationship Id="rId1" Type="http://schemas.openxmlformats.org/officeDocument/2006/relationships/tags" Target="../tags/tag8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image" Target="../media/image10.jpeg"/><Relationship Id="rId1" Type="http://schemas.openxmlformats.org/officeDocument/2006/relationships/tags" Target="../tags/tag8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7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9.xml"/><Relationship Id="rId2" Type="http://schemas.openxmlformats.org/officeDocument/2006/relationships/image" Target="../media/image13.jpeg"/><Relationship Id="rId1" Type="http://schemas.openxmlformats.org/officeDocument/2006/relationships/tags" Target="../tags/tag8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1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tags" Target="../tags/tag9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2" Type="http://schemas.openxmlformats.org/officeDocument/2006/relationships/image" Target="../media/image17.jpeg"/><Relationship Id="rId1" Type="http://schemas.openxmlformats.org/officeDocument/2006/relationships/tags" Target="../tags/tag9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tags" Target="../tags/tag9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7.xml"/><Relationship Id="rId2" Type="http://schemas.openxmlformats.org/officeDocument/2006/relationships/image" Target="../media/image21.jpeg"/><Relationship Id="rId1" Type="http://schemas.openxmlformats.org/officeDocument/2006/relationships/tags" Target="../tags/tag9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9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tags" Target="../tags/tag9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1.xml"/><Relationship Id="rId2" Type="http://schemas.openxmlformats.org/officeDocument/2006/relationships/image" Target="../media/image25.jpeg"/><Relationship Id="rId1" Type="http://schemas.openxmlformats.org/officeDocument/2006/relationships/tags" Target="../tags/tag10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image" Target="../media/image1.jpeg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tags" Target="../tags/tag7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475660" y="709930"/>
            <a:ext cx="9799200" cy="2570400"/>
          </a:xfrm>
        </p:spPr>
        <p:txBody>
          <a:bodyPr/>
          <a:p>
            <a:r>
              <a:rPr lang="zh-CN" altLang="en-US" sz="3600"/>
              <a:t>基于智能模型驱动方法的自动化原型生成</a:t>
            </a:r>
            <a:endParaRPr lang="zh-CN" altLang="en-US" sz="3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039735" y="4344670"/>
            <a:ext cx="3573780" cy="1472565"/>
          </a:xfrm>
        </p:spPr>
        <p:txBody>
          <a:bodyPr>
            <a:normAutofit lnSpcReduction="20000"/>
          </a:bodyPr>
          <a:p>
            <a:r>
              <a:rPr lang="en-US" altLang="zh-CN"/>
              <a:t>BaseOn CoCoME</a:t>
            </a:r>
            <a:endParaRPr lang="en-US" altLang="zh-CN"/>
          </a:p>
          <a:p>
            <a:r>
              <a:rPr lang="zh-CN" altLang="en-US"/>
              <a:t>周志强</a:t>
            </a:r>
            <a:r>
              <a:rPr lang="en-US" altLang="zh-CN"/>
              <a:t>-</a:t>
            </a:r>
            <a:r>
              <a:rPr lang="en-US" altLang="zh-CN"/>
              <a:t>ZF242124</a:t>
            </a:r>
            <a:endParaRPr lang="en-US" altLang="zh-CN"/>
          </a:p>
          <a:p>
            <a:r>
              <a:rPr lang="en-US" altLang="zh-CN"/>
              <a:t>2025-06-29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107440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UserStoryPrompt</a:t>
            </a:r>
            <a:r>
              <a:rPr lang="en-US" altLang="zh-CN" sz="2400"/>
              <a:t>Output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2129155"/>
            <a:ext cx="8830310" cy="45415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107440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User</a:t>
            </a:r>
            <a:r>
              <a:rPr lang="en-US" altLang="zh-CN" sz="2400"/>
              <a:t>CasePromptAsDev</a:t>
            </a:r>
            <a:r>
              <a:rPr lang="en-US" altLang="zh-CN" sz="2400"/>
              <a:t>eloper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158240" y="4622800"/>
            <a:ext cx="86099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UserCasePromptAsUser </a:t>
            </a:r>
            <a:r>
              <a:rPr lang="zh-CN" altLang="en-US" sz="2400"/>
              <a:t>使用</a:t>
            </a:r>
            <a:r>
              <a:rPr lang="en-US" altLang="zh-CN" sz="2400"/>
              <a:t>UserStoryAgent</a:t>
            </a:r>
            <a:r>
              <a:rPr lang="zh-CN" altLang="en-US" sz="2400"/>
              <a:t>的返回结果生成的</a:t>
            </a:r>
            <a:r>
              <a:rPr lang="en-US" altLang="zh-CN" sz="2400"/>
              <a:t>list[TResponseInputItem]</a:t>
            </a:r>
            <a:r>
              <a:rPr lang="zh-CN" altLang="en-US" sz="2400"/>
              <a:t>作为</a:t>
            </a:r>
            <a:r>
              <a:rPr lang="en-US" altLang="zh-CN" sz="2400"/>
              <a:t>User</a:t>
            </a:r>
            <a:r>
              <a:rPr lang="en-US" altLang="zh-CN" sz="2400"/>
              <a:t>Prompt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1977390"/>
            <a:ext cx="9779000" cy="23749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107440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User</a:t>
            </a:r>
            <a:r>
              <a:rPr lang="en-US" altLang="zh-CN" sz="2400"/>
              <a:t>CasePrompt</a:t>
            </a:r>
            <a:r>
              <a:rPr lang="en-US" altLang="zh-CN" sz="2400"/>
              <a:t>Output</a:t>
            </a:r>
            <a:endParaRPr lang="en-US" altLang="zh-CN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" y="3021330"/>
            <a:ext cx="6551930" cy="3648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65" y="1417320"/>
            <a:ext cx="7169785" cy="28987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107440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SysSeqDiagram</a:t>
            </a:r>
            <a:r>
              <a:rPr lang="en-US" altLang="zh-CN" sz="2400"/>
              <a:t>PromptAsDev</a:t>
            </a:r>
            <a:r>
              <a:rPr lang="en-US" altLang="zh-CN" sz="2400"/>
              <a:t>eloper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158240" y="4622800"/>
            <a:ext cx="9508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SysSeqDiagram</a:t>
            </a:r>
            <a:r>
              <a:rPr lang="en-US" altLang="zh-CN" sz="2400"/>
              <a:t>PromptAsUser </a:t>
            </a:r>
            <a:r>
              <a:rPr lang="zh-CN" altLang="en-US" sz="2400"/>
              <a:t>使用</a:t>
            </a:r>
            <a:r>
              <a:rPr lang="en-US" altLang="zh-CN" sz="2400"/>
              <a:t>UserCaseAgent</a:t>
            </a:r>
            <a:r>
              <a:rPr lang="zh-CN" altLang="en-US" sz="2400"/>
              <a:t>的返回结果生成的</a:t>
            </a:r>
            <a:r>
              <a:rPr lang="en-US" altLang="zh-CN" sz="2400"/>
              <a:t>list[TResponseInputItem]</a:t>
            </a:r>
            <a:r>
              <a:rPr lang="zh-CN" altLang="en-US" sz="2400"/>
              <a:t>作为</a:t>
            </a:r>
            <a:r>
              <a:rPr lang="en-US" altLang="zh-CN" sz="2400">
                <a:sym typeface="+mn-ea"/>
              </a:rPr>
              <a:t>User</a:t>
            </a:r>
            <a:r>
              <a:rPr lang="en-US" altLang="zh-CN" sz="2400"/>
              <a:t>Prompt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977390"/>
            <a:ext cx="10748645" cy="26212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26365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SysSeqDia</a:t>
            </a:r>
            <a:r>
              <a:rPr lang="en-US" altLang="zh-CN" sz="2400"/>
              <a:t>gramPrompt</a:t>
            </a:r>
            <a:r>
              <a:rPr lang="en-US" altLang="zh-CN" sz="2400"/>
              <a:t>Output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0" y="292735"/>
            <a:ext cx="4324350" cy="2193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" y="2390775"/>
            <a:ext cx="5353685" cy="3373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85" y="2792730"/>
            <a:ext cx="5433695" cy="40652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4005" y="5982653"/>
            <a:ext cx="5080000" cy="783590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ts val="1800"/>
              </a:lnSpc>
            </a:pPr>
            <a:r>
              <a:rPr lang="en-US" altLang="zh-CN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SystemSequenceDiagram.visualize</a:t>
            </a:r>
            <a:r>
              <a:rPr lang="zh-CN" altLang="en-US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可以生成标准化的系统顺序图</a:t>
            </a:r>
            <a:r>
              <a:rPr lang="en-US" altLang="zh-CN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format langiage，</a:t>
            </a:r>
            <a:r>
              <a:rPr lang="zh-CN" altLang="en-US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在工具软件</a:t>
            </a:r>
            <a:r>
              <a:rPr lang="en-US" altLang="zh-CN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（</a:t>
            </a:r>
            <a:r>
              <a:rPr lang="zh-CN" altLang="en-US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如</a:t>
            </a:r>
            <a:r>
              <a:rPr lang="en-US" altLang="zh-CN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vscode</a:t>
            </a:r>
            <a:r>
              <a:rPr lang="zh-CN" altLang="en-US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的</a:t>
            </a:r>
            <a:r>
              <a:rPr lang="en-US" altLang="zh-CN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plantuml）</a:t>
            </a:r>
            <a:r>
              <a:rPr lang="zh-CN" altLang="en-US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可以</a:t>
            </a:r>
            <a:r>
              <a:rPr lang="zh-CN" altLang="en-US" sz="1600" b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Menlo" panose="020B0609030804020204"/>
                <a:ea typeface="Menlo" panose="020B0609030804020204"/>
              </a:rPr>
              <a:t>一键生成</a:t>
            </a:r>
            <a:endParaRPr lang="zh-CN" altLang="en-US" sz="1600" b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Menlo" panose="020B0609030804020204"/>
              <a:ea typeface="Menlo" panose="020B0609030804020204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107440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ConceptClassPromptAsDev</a:t>
            </a:r>
            <a:r>
              <a:rPr lang="en-US" altLang="zh-CN" sz="2400"/>
              <a:t>eloper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158240" y="4622800"/>
            <a:ext cx="9508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ConceptClass</a:t>
            </a:r>
            <a:r>
              <a:rPr lang="en-US" altLang="zh-CN" sz="2400"/>
              <a:t>PromptAsUser </a:t>
            </a:r>
            <a:r>
              <a:rPr lang="zh-CN" altLang="en-US" sz="2400"/>
              <a:t>使用</a:t>
            </a:r>
            <a:r>
              <a:rPr lang="en-US" altLang="zh-CN" sz="2400">
                <a:sym typeface="+mn-ea"/>
              </a:rPr>
              <a:t>SysSeqDiagram</a:t>
            </a:r>
            <a:r>
              <a:rPr lang="en-US" altLang="zh-CN" sz="2400"/>
              <a:t>Agent</a:t>
            </a:r>
            <a:r>
              <a:rPr lang="zh-CN" altLang="en-US" sz="2400"/>
              <a:t>的返回结果生成的</a:t>
            </a:r>
            <a:r>
              <a:rPr lang="en-US" altLang="zh-CN" sz="2400"/>
              <a:t>list[TResponseInputItem]</a:t>
            </a:r>
            <a:r>
              <a:rPr lang="zh-CN" altLang="en-US" sz="2400"/>
              <a:t>作为</a:t>
            </a:r>
            <a:r>
              <a:rPr lang="en-US" altLang="zh-CN" sz="2400">
                <a:sym typeface="+mn-ea"/>
              </a:rPr>
              <a:t>User</a:t>
            </a:r>
            <a:r>
              <a:rPr lang="en-US" altLang="zh-CN" sz="2400"/>
              <a:t>Prompt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" y="1926590"/>
            <a:ext cx="10524490" cy="2585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26365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Concept</a:t>
            </a:r>
            <a:r>
              <a:rPr lang="en-US" altLang="zh-CN" sz="2400"/>
              <a:t>ClassPrompt</a:t>
            </a:r>
            <a:r>
              <a:rPr lang="en-US" altLang="zh-CN" sz="2400"/>
              <a:t>Output</a:t>
            </a:r>
            <a:endParaRPr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" y="1977390"/>
            <a:ext cx="6149340" cy="4589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0" y="-240665"/>
            <a:ext cx="6578600" cy="4343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0" y="3975100"/>
            <a:ext cx="6680200" cy="2882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107440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OclContractAsDev</a:t>
            </a:r>
            <a:r>
              <a:rPr lang="en-US" altLang="zh-CN" sz="2400"/>
              <a:t>eloper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158240" y="4622800"/>
            <a:ext cx="9508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ym typeface="+mn-ea"/>
              </a:rPr>
              <a:t>OclContract</a:t>
            </a:r>
            <a:r>
              <a:rPr lang="en-US" altLang="zh-CN" sz="2400"/>
              <a:t>PromptAsUser </a:t>
            </a:r>
            <a:r>
              <a:rPr lang="zh-CN" altLang="en-US" sz="2400"/>
              <a:t>使用</a:t>
            </a:r>
            <a:r>
              <a:rPr lang="en-US" altLang="zh-CN" sz="2400">
                <a:sym typeface="+mn-ea"/>
              </a:rPr>
              <a:t>ConceptClass</a:t>
            </a:r>
            <a:r>
              <a:rPr lang="en-US" altLang="zh-CN" sz="2400"/>
              <a:t>Agent</a:t>
            </a:r>
            <a:r>
              <a:rPr lang="zh-CN" altLang="en-US" sz="2400"/>
              <a:t>的返回结果生成的</a:t>
            </a:r>
            <a:r>
              <a:rPr lang="en-US" altLang="zh-CN" sz="2400"/>
              <a:t>list[TResponseInputItem]</a:t>
            </a:r>
            <a:r>
              <a:rPr lang="zh-CN" altLang="en-US" sz="2400"/>
              <a:t>作为</a:t>
            </a:r>
            <a:r>
              <a:rPr lang="en-US" altLang="zh-CN" sz="2400">
                <a:sym typeface="+mn-ea"/>
              </a:rPr>
              <a:t>User</a:t>
            </a:r>
            <a:r>
              <a:rPr lang="en-US" altLang="zh-CN" sz="2400"/>
              <a:t>Prompt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1997710"/>
            <a:ext cx="9944100" cy="1930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26365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Concept</a:t>
            </a:r>
            <a:r>
              <a:rPr lang="en-US" altLang="zh-CN" sz="2400"/>
              <a:t>ClassPrompt</a:t>
            </a:r>
            <a:r>
              <a:rPr lang="en-US" altLang="zh-CN" sz="2400"/>
              <a:t>Output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" y="1861820"/>
            <a:ext cx="5579745" cy="4665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90" y="2421890"/>
            <a:ext cx="5929630" cy="4436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85" y="212090"/>
            <a:ext cx="7454900" cy="2209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/>
          </a:bodyPr>
          <a:p>
            <a:pPr algn="l"/>
            <a:r>
              <a:rPr lang="en-US" sz="3600"/>
              <a:t>4.</a:t>
            </a:r>
            <a:r>
              <a:rPr lang="zh-CN" altLang="en-US" sz="3600"/>
              <a:t>外部工具</a:t>
            </a:r>
            <a:r>
              <a:rPr lang="zh-CN" altLang="en-US" sz="3600"/>
              <a:t>设计</a:t>
            </a:r>
            <a:endParaRPr lang="zh-CN" altLang="en-US" sz="3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" y="1224915"/>
            <a:ext cx="11167745" cy="2203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1810" y="3830320"/>
            <a:ext cx="110515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这里外部工具只是简单告诉</a:t>
            </a:r>
            <a:r>
              <a:rPr lang="en-US" altLang="zh-CN"/>
              <a:t>agent</a:t>
            </a:r>
            <a:r>
              <a:rPr lang="zh-CN" altLang="en-US"/>
              <a:t>我的</a:t>
            </a:r>
            <a:r>
              <a:rPr lang="en-US" altLang="zh-CN"/>
              <a:t>system</a:t>
            </a:r>
            <a:r>
              <a:rPr lang="zh-CN" altLang="en-US"/>
              <a:t>里面有哪些</a:t>
            </a:r>
            <a:r>
              <a:rPr lang="en-US" altLang="zh-CN"/>
              <a:t>Role</a:t>
            </a:r>
            <a:r>
              <a:rPr lang="zh-CN" altLang="en-US"/>
              <a:t>去生成</a:t>
            </a:r>
            <a:r>
              <a:rPr lang="en-US" altLang="zh-CN"/>
              <a:t>UserStory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可以设计成动态获取</a:t>
            </a:r>
            <a:r>
              <a:rPr lang="en-US" altLang="zh-CN"/>
              <a:t>（</a:t>
            </a:r>
            <a:r>
              <a:rPr lang="zh-CN" altLang="en-US"/>
              <a:t>如存储在数据库里面或者</a:t>
            </a:r>
            <a:r>
              <a:rPr lang="en-US" altLang="zh-CN"/>
              <a:t>API</a:t>
            </a:r>
            <a:r>
              <a:rPr lang="zh-CN" altLang="en-US"/>
              <a:t>获取</a:t>
            </a:r>
            <a:r>
              <a:rPr lang="en-US" altLang="zh-CN"/>
              <a:t>）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可以不限制生成业务场景</a:t>
            </a:r>
            <a:r>
              <a:rPr lang="en-US" altLang="zh-CN"/>
              <a:t>，</a:t>
            </a:r>
            <a:r>
              <a:rPr lang="zh-CN" altLang="en-US"/>
              <a:t>通过</a:t>
            </a:r>
            <a:r>
              <a:rPr lang="en-US" altLang="zh-CN"/>
              <a:t>tools</a:t>
            </a:r>
            <a:r>
              <a:rPr lang="zh-CN" altLang="en-US"/>
              <a:t>传入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3115310" cy="765810"/>
          </a:xfrm>
        </p:spPr>
        <p:txBody>
          <a:bodyPr/>
          <a:p>
            <a:r>
              <a:rPr lang="en-US" altLang="zh-CN" sz="3600"/>
              <a:t>1. </a:t>
            </a:r>
            <a:r>
              <a:rPr lang="zh-CN" altLang="en-US" sz="3600"/>
              <a:t>系统</a:t>
            </a:r>
            <a:r>
              <a:rPr lang="zh-CN" altLang="en-US" sz="3600"/>
              <a:t>介绍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1275715" y="1443990"/>
            <a:ext cx="10111740" cy="4571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/>
              <a:t>CoCoME</a:t>
            </a:r>
            <a:r>
              <a:rPr lang="zh-CN" altLang="en-US" sz="2400"/>
              <a:t>超市管理系统是一个全渠道零售管理平台，旨在通过数字化手段优化购物体验和运营效率。系统围绕不同用户角色提供定制化功能：顾客可通过智能搜索、个性化推荐和一键支付享受便捷的在线购物；收银员使用聚合支付终端和异常检测工具快速处理交易；库存经理借助</a:t>
            </a:r>
            <a:r>
              <a:rPr lang="en-US" altLang="zh-CN" sz="2400"/>
              <a:t>AI</a:t>
            </a:r>
            <a:r>
              <a:rPr lang="zh-CN" altLang="en-US" sz="2400"/>
              <a:t>预测补货系统和效期管理模块确保库存充足且减少浪费；店长通过动态排班和实时</a:t>
            </a:r>
            <a:r>
              <a:rPr lang="en-US" altLang="zh-CN" sz="2400"/>
              <a:t>KPI</a:t>
            </a:r>
            <a:r>
              <a:rPr lang="zh-CN" altLang="en-US" sz="2400"/>
              <a:t>仪表盘提升运营效率；营销经理利用促销模拟器和会员分析工具精准投放广告。同时，系统支持配送司机路线优化、客服专员快速响应投诉、会计师自动化财务记录以及审计师合规检查。各角色通过实时协作功能（如缺货预警自动触发补货流程）实现高效联动，最终达成缩短顾客等待时间、降低运营成本、提升销售业绩的核心目标。系统采用模块化设计，支持灵活扩展新功能与新角色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9299575" cy="765810"/>
          </a:xfrm>
        </p:spPr>
        <p:txBody>
          <a:bodyPr>
            <a:normAutofit/>
          </a:bodyPr>
          <a:p>
            <a:pPr algn="l"/>
            <a:r>
              <a:rPr lang="en-US" altLang="zh-CN" sz="3600"/>
              <a:t>2. MutliAgent&amp;Workflow</a:t>
            </a:r>
            <a:endParaRPr lang="en-US" altLang="zh-CN" sz="3600"/>
          </a:p>
        </p:txBody>
      </p:sp>
      <p:sp>
        <p:nvSpPr>
          <p:cNvPr id="3" name="文本框 2"/>
          <p:cNvSpPr txBox="1"/>
          <p:nvPr/>
        </p:nvSpPr>
        <p:spPr>
          <a:xfrm>
            <a:off x="1235710" y="1565275"/>
            <a:ext cx="1003998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</a:t>
            </a:r>
            <a:r>
              <a:rPr lang="en-US" altLang="zh-CN" sz="2000"/>
              <a:t>OpenAI</a:t>
            </a:r>
            <a:r>
              <a:rPr lang="zh-CN" altLang="en-US" sz="2000"/>
              <a:t>提供的</a:t>
            </a:r>
            <a:r>
              <a:rPr lang="en-US" altLang="zh-CN" sz="2000"/>
              <a:t>OpenAI Agent SDK，</a:t>
            </a:r>
            <a:r>
              <a:rPr lang="zh-CN" altLang="en-US" sz="2000"/>
              <a:t>中</a:t>
            </a:r>
            <a:r>
              <a:rPr lang="en-US" altLang="zh-CN" sz="2000"/>
              <a:t>Agent</a:t>
            </a:r>
            <a:r>
              <a:rPr lang="zh-CN" altLang="en-US" sz="2000"/>
              <a:t>类提供的方法和配置设置</a:t>
            </a:r>
            <a:r>
              <a:rPr lang="en-US" altLang="zh-CN" sz="2000"/>
              <a:t>Workflow</a:t>
            </a:r>
            <a:endParaRPr lang="en-US" altLang="zh-CN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000"/>
              <a:t>Agent</a:t>
            </a:r>
            <a:r>
              <a:rPr lang="zh-CN" altLang="en-US" sz="2000"/>
              <a:t>定义和功能实现</a:t>
            </a:r>
            <a:endParaRPr lang="zh-CN" altLang="en-US" sz="200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2000"/>
              <a:t>使用</a:t>
            </a:r>
            <a:r>
              <a:rPr lang="en-US" altLang="zh-CN" sz="2000"/>
              <a:t>developer</a:t>
            </a:r>
            <a:r>
              <a:rPr lang="zh-CN" altLang="en-US" sz="2000"/>
              <a:t>身份告诉</a:t>
            </a:r>
            <a:r>
              <a:rPr lang="en-US" altLang="zh-CN" sz="2000"/>
              <a:t>agents</a:t>
            </a:r>
            <a:r>
              <a:rPr lang="zh-CN" altLang="en-US" sz="2000"/>
              <a:t>他在</a:t>
            </a:r>
            <a:r>
              <a:rPr lang="en-US" altLang="zh-CN" sz="2000"/>
              <a:t>workflow</a:t>
            </a:r>
            <a:r>
              <a:rPr lang="zh-CN" altLang="en-US" sz="2000"/>
              <a:t>中负责的工作</a:t>
            </a:r>
            <a:endParaRPr lang="zh-CN" altLang="en-US" sz="200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2000"/>
              <a:t>使用</a:t>
            </a:r>
            <a:r>
              <a:rPr lang="en-US" altLang="zh-CN" sz="2000"/>
              <a:t>user</a:t>
            </a:r>
            <a:r>
              <a:rPr lang="zh-CN" altLang="en-US" sz="2000"/>
              <a:t>身份告诉</a:t>
            </a:r>
            <a:r>
              <a:rPr lang="en-US" altLang="zh-CN" sz="2000"/>
              <a:t>agents</a:t>
            </a:r>
            <a:r>
              <a:rPr lang="zh-CN" altLang="en-US" sz="2000"/>
              <a:t>他在当前场景下需要设计的具体业务内容，即前置</a:t>
            </a:r>
            <a:r>
              <a:rPr lang="en-US" altLang="zh-CN" sz="2000"/>
              <a:t>agents</a:t>
            </a:r>
            <a:r>
              <a:rPr lang="zh-CN" altLang="en-US" sz="2000"/>
              <a:t>的结果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000"/>
              <a:t>Agent</a:t>
            </a:r>
            <a:r>
              <a:rPr lang="zh-CN" altLang="en-US" sz="2000"/>
              <a:t>之间的流转</a:t>
            </a:r>
            <a:endParaRPr lang="zh-CN" altLang="en-US" sz="200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2000"/>
              <a:t>通过</a:t>
            </a:r>
            <a:r>
              <a:rPr lang="en-US" altLang="zh-CN" sz="2000"/>
              <a:t>DSL</a:t>
            </a:r>
            <a:r>
              <a:rPr lang="zh-CN" altLang="en-US" sz="2000"/>
              <a:t>设计标准输出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000"/>
              <a:t>Agent</a:t>
            </a:r>
            <a:r>
              <a:rPr lang="zh-CN" altLang="en-US" sz="2000"/>
              <a:t>之间的交互</a:t>
            </a:r>
            <a:endParaRPr lang="zh-CN" altLang="en-US" sz="200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>
                <a:sym typeface="+mn-ea"/>
              </a:rPr>
              <a:t>通过</a:t>
            </a:r>
            <a:r>
              <a:rPr lang="en-US" altLang="zh-CN" sz="2000">
                <a:sym typeface="+mn-ea"/>
              </a:rPr>
              <a:t>result.to_input_list()</a:t>
            </a:r>
            <a:r>
              <a:rPr lang="zh-CN" altLang="en-US" sz="2000">
                <a:sym typeface="+mn-ea"/>
              </a:rPr>
              <a:t>将前置</a:t>
            </a:r>
            <a:r>
              <a:rPr lang="en-US" altLang="zh-CN" sz="2000">
                <a:sym typeface="+mn-ea"/>
              </a:rPr>
              <a:t>Agent</a:t>
            </a:r>
            <a:r>
              <a:rPr lang="zh-CN" altLang="en-US" sz="2000">
                <a:sym typeface="+mn-ea"/>
              </a:rPr>
              <a:t>的输出结果作为上下文提供给下一个</a:t>
            </a:r>
            <a:r>
              <a:rPr lang="en-US" altLang="zh-CN" sz="2000">
                <a:sym typeface="+mn-ea"/>
              </a:rPr>
              <a:t>flow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/>
              <a:t>外部数据引入</a:t>
            </a:r>
            <a:endParaRPr lang="zh-CN" altLang="en-US" sz="200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2000"/>
              <a:t>在</a:t>
            </a:r>
            <a:r>
              <a:rPr lang="en-US" altLang="zh-CN" sz="2000"/>
              <a:t>agent</a:t>
            </a:r>
            <a:r>
              <a:rPr lang="zh-CN" altLang="en-US" sz="2000"/>
              <a:t>创建时指定</a:t>
            </a:r>
            <a:r>
              <a:rPr lang="en-US" altLang="zh-CN" sz="2000"/>
              <a:t>tools</a:t>
            </a:r>
            <a:r>
              <a:rPr lang="zh-CN" altLang="en-US" sz="2000"/>
              <a:t>函数来动态获取外部动态数据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10583545" cy="765810"/>
          </a:xfrm>
        </p:spPr>
        <p:txBody>
          <a:bodyPr>
            <a:normAutofit fontScale="90000"/>
          </a:bodyPr>
          <a:p>
            <a:pPr algn="l"/>
            <a:r>
              <a:rPr lang="en-US" altLang="zh-CN" sz="3600"/>
              <a:t>2. MutliAgent&amp;Workflow - agent&amp;tools</a:t>
            </a:r>
            <a:r>
              <a:rPr lang="zh-CN" altLang="en-US" sz="3600"/>
              <a:t>定义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370"/>
            <a:ext cx="11277600" cy="4673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10583545" cy="765810"/>
          </a:xfrm>
        </p:spPr>
        <p:txBody>
          <a:bodyPr>
            <a:normAutofit/>
          </a:bodyPr>
          <a:p>
            <a:pPr algn="l"/>
            <a:r>
              <a:rPr lang="en-US" altLang="zh-CN" sz="3600"/>
              <a:t>2. MutliAgent&amp;Workflow - Agent</a:t>
            </a:r>
            <a:r>
              <a:rPr lang="zh-CN" altLang="en-US" sz="3600"/>
              <a:t>协同</a:t>
            </a:r>
            <a:endParaRPr lang="zh-CN" altLang="en-US" sz="3600"/>
          </a:p>
        </p:txBody>
      </p:sp>
      <p:sp>
        <p:nvSpPr>
          <p:cNvPr id="5" name="矩形 4"/>
          <p:cNvSpPr/>
          <p:nvPr/>
        </p:nvSpPr>
        <p:spPr>
          <a:xfrm>
            <a:off x="367030" y="2592705"/>
            <a:ext cx="948690" cy="835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开始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68880" y="2593340"/>
            <a:ext cx="1895475" cy="835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UserStoryAgent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207635" y="2593340"/>
            <a:ext cx="1895475" cy="8362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</a:t>
            </a:r>
            <a:r>
              <a:rPr lang="en-US" altLang="zh-CN"/>
              <a:t>CaseAgent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8117840" y="2592705"/>
            <a:ext cx="1991360" cy="8362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SysSeqDiaAgent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7268210" y="4693285"/>
            <a:ext cx="2168525" cy="8369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ConceptClassDiagramAgent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3288665" y="4693920"/>
            <a:ext cx="2522220" cy="8362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OclContOclContractsractsAgent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1056640" y="4694555"/>
            <a:ext cx="948690" cy="835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结束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68880" y="1224915"/>
            <a:ext cx="1895475" cy="8356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Tools</a:t>
            </a:r>
            <a:endParaRPr lang="en-US" altLang="zh-CN"/>
          </a:p>
        </p:txBody>
      </p:sp>
      <p:cxnSp>
        <p:nvCxnSpPr>
          <p:cNvPr id="13" name="直接箭头连接符 12"/>
          <p:cNvCxnSpPr>
            <a:stCxn id="5" idx="3"/>
            <a:endCxn id="6" idx="1"/>
          </p:cNvCxnSpPr>
          <p:nvPr/>
        </p:nvCxnSpPr>
        <p:spPr>
          <a:xfrm>
            <a:off x="1315720" y="3010535"/>
            <a:ext cx="115316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2"/>
            <a:endCxn id="6" idx="0"/>
          </p:cNvCxnSpPr>
          <p:nvPr/>
        </p:nvCxnSpPr>
        <p:spPr>
          <a:xfrm>
            <a:off x="3416935" y="2060575"/>
            <a:ext cx="0" cy="5327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3"/>
            <a:endCxn id="7" idx="1"/>
          </p:cNvCxnSpPr>
          <p:nvPr/>
        </p:nvCxnSpPr>
        <p:spPr>
          <a:xfrm>
            <a:off x="4364355" y="3011170"/>
            <a:ext cx="84328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>
          <a:xfrm flipV="1">
            <a:off x="7103110" y="3011170"/>
            <a:ext cx="101473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2"/>
            <a:endCxn id="9" idx="0"/>
          </p:cNvCxnSpPr>
          <p:nvPr/>
        </p:nvCxnSpPr>
        <p:spPr>
          <a:xfrm flipH="1">
            <a:off x="8352790" y="3429000"/>
            <a:ext cx="760730" cy="1264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1"/>
            <a:endCxn id="10" idx="3"/>
          </p:cNvCxnSpPr>
          <p:nvPr/>
        </p:nvCxnSpPr>
        <p:spPr>
          <a:xfrm flipH="1">
            <a:off x="5810885" y="5111750"/>
            <a:ext cx="1457325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1"/>
            <a:endCxn id="11" idx="3"/>
          </p:cNvCxnSpPr>
          <p:nvPr/>
        </p:nvCxnSpPr>
        <p:spPr>
          <a:xfrm flipH="1">
            <a:off x="2005330" y="5112385"/>
            <a:ext cx="12833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31890" y="1388745"/>
            <a:ext cx="4560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PingFang SC Semibold" panose="020B0400000000000000" charset="-122"/>
                <a:ea typeface="PingFang SC Semibold" panose="020B0400000000000000" charset="-122"/>
              </a:rPr>
              <a:t>Output is next Input</a:t>
            </a:r>
            <a:endParaRPr lang="en-US" altLang="zh-CN" sz="3200" b="1"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71320" y="5836920"/>
            <a:ext cx="8437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PingFang SC Semibold" panose="020B0400000000000000" charset="-122"/>
                <a:ea typeface="PingFang SC Semibold" panose="020B0400000000000000" charset="-122"/>
              </a:rPr>
              <a:t>在这个使用场景中</a:t>
            </a:r>
            <a:r>
              <a:rPr lang="en-US" altLang="zh-CN" sz="3200" b="1">
                <a:latin typeface="PingFang SC Semibold" panose="020B0400000000000000" charset="-122"/>
                <a:ea typeface="PingFang SC Semibold" panose="020B0400000000000000" charset="-122"/>
              </a:rPr>
              <a:t>，Agent workflow</a:t>
            </a:r>
            <a:r>
              <a:rPr lang="zh-CN" altLang="en-US" sz="3200" b="1">
                <a:latin typeface="PingFang SC Semibold" panose="020B0400000000000000" charset="-122"/>
                <a:ea typeface="PingFang SC Semibold" panose="020B0400000000000000" charset="-122"/>
              </a:rPr>
              <a:t>是</a:t>
            </a:r>
            <a:r>
              <a:rPr lang="en-US" altLang="zh-CN" sz="3200" b="1">
                <a:latin typeface="PingFang SC Semibold" panose="020B0400000000000000" charset="-122"/>
                <a:ea typeface="PingFang SC Semibold" panose="020B0400000000000000" charset="-122"/>
              </a:rPr>
              <a:t>DAG</a:t>
            </a:r>
            <a:endParaRPr lang="en-US" altLang="zh-CN" sz="3200" b="1"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10583545" cy="765810"/>
          </a:xfrm>
        </p:spPr>
        <p:txBody>
          <a:bodyPr>
            <a:normAutofit/>
          </a:bodyPr>
          <a:p>
            <a:pPr algn="l"/>
            <a:r>
              <a:rPr lang="en-US" altLang="zh-CN" sz="3600"/>
              <a:t>2. MutliAgent&amp;Workflow - Agent</a:t>
            </a:r>
            <a:r>
              <a:rPr lang="zh-CN" altLang="en-US" sz="3600"/>
              <a:t>协同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349375"/>
            <a:ext cx="4722495" cy="5183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335" y="1320800"/>
            <a:ext cx="4721860" cy="5212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10583545" cy="765810"/>
          </a:xfrm>
        </p:spPr>
        <p:txBody>
          <a:bodyPr>
            <a:normAutofit/>
          </a:bodyPr>
          <a:p>
            <a:pPr algn="l"/>
            <a:r>
              <a:rPr lang="en-US" altLang="zh-CN" sz="3600"/>
              <a:t>2. MutliAgent&amp;Workflow - Agent</a:t>
            </a:r>
            <a:r>
              <a:rPr lang="zh-CN" altLang="en-US" sz="3600"/>
              <a:t>协同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" y="2225675"/>
            <a:ext cx="4950460" cy="2406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5" y="1342390"/>
            <a:ext cx="3327400" cy="5281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045" y="1388745"/>
            <a:ext cx="3086735" cy="52349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702310" y="1723390"/>
            <a:ext cx="110109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buFont typeface="Arial" panose="020B0604020202090204" pitchFamily="34" charset="0"/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Prompt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设计</a:t>
            </a:r>
            <a:endParaRPr lang="zh-CN" altLang="en-US" sz="2000" b="1"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2000">
                <a:sym typeface="+mn-ea"/>
              </a:rPr>
              <a:t>使用</a:t>
            </a:r>
            <a:r>
              <a:rPr lang="en-US" altLang="zh-CN" sz="2000">
                <a:sym typeface="+mn-ea"/>
              </a:rPr>
              <a:t>developer</a:t>
            </a:r>
            <a:r>
              <a:rPr lang="zh-CN" altLang="en-US" sz="2000">
                <a:sym typeface="+mn-ea"/>
              </a:rPr>
              <a:t>身份告诉</a:t>
            </a:r>
            <a:r>
              <a:rPr lang="en-US" altLang="zh-CN" sz="2000">
                <a:sym typeface="+mn-ea"/>
              </a:rPr>
              <a:t>agents</a:t>
            </a:r>
            <a:r>
              <a:rPr lang="zh-CN" altLang="en-US" sz="2000">
                <a:sym typeface="+mn-ea"/>
              </a:rPr>
              <a:t>他在</a:t>
            </a:r>
            <a:r>
              <a:rPr lang="en-US" altLang="zh-CN" sz="2000">
                <a:sym typeface="+mn-ea"/>
              </a:rPr>
              <a:t>workflow</a:t>
            </a:r>
            <a:r>
              <a:rPr lang="zh-CN" altLang="en-US" sz="2000">
                <a:sym typeface="+mn-ea"/>
              </a:rPr>
              <a:t>中负责的工作</a:t>
            </a:r>
            <a:endParaRPr lang="zh-CN" altLang="en-US" sz="200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2000">
                <a:sym typeface="+mn-ea"/>
              </a:rPr>
              <a:t>使用</a:t>
            </a:r>
            <a:r>
              <a:rPr lang="en-US" altLang="zh-CN" sz="2000">
                <a:sym typeface="+mn-ea"/>
              </a:rPr>
              <a:t>user</a:t>
            </a:r>
            <a:r>
              <a:rPr lang="zh-CN" altLang="en-US" sz="2000">
                <a:sym typeface="+mn-ea"/>
              </a:rPr>
              <a:t>身份告诉</a:t>
            </a:r>
            <a:r>
              <a:rPr lang="en-US" altLang="zh-CN" sz="2000">
                <a:sym typeface="+mn-ea"/>
              </a:rPr>
              <a:t>agents</a:t>
            </a:r>
            <a:r>
              <a:rPr lang="zh-CN" altLang="en-US" sz="2000">
                <a:sym typeface="+mn-ea"/>
              </a:rPr>
              <a:t>他在当前场景下需要设计的具体业务内容，即前置</a:t>
            </a:r>
            <a:r>
              <a:rPr lang="en-US" altLang="zh-CN" sz="2000">
                <a:sym typeface="+mn-ea"/>
              </a:rPr>
              <a:t>agents</a:t>
            </a:r>
            <a:r>
              <a:rPr lang="zh-CN" altLang="en-US" sz="2000">
                <a:sym typeface="+mn-ea"/>
              </a:rPr>
              <a:t>的结果</a:t>
            </a:r>
            <a:endParaRPr lang="zh-CN" altLang="en-US"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3600" y="3490595"/>
            <a:ext cx="110109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buFont typeface="Arial" panose="020B0604020202090204" pitchFamily="34" charset="0"/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IO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设计</a:t>
            </a:r>
            <a:endParaRPr lang="zh-CN" altLang="en-US" sz="2000" b="1"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2000">
                <a:sym typeface="+mn-ea"/>
              </a:rPr>
              <a:t>使用</a:t>
            </a:r>
            <a:r>
              <a:rPr lang="en-US" altLang="zh-CN" sz="2000">
                <a:sym typeface="+mn-ea"/>
              </a:rPr>
              <a:t>pydantic</a:t>
            </a:r>
            <a:r>
              <a:rPr lang="zh-CN" altLang="en-US" sz="2000">
                <a:sym typeface="+mn-ea"/>
              </a:rPr>
              <a:t>约定大模型的返回</a:t>
            </a:r>
            <a:r>
              <a:rPr lang="zh-CN" altLang="en-US" sz="2000">
                <a:sym typeface="+mn-ea"/>
              </a:rPr>
              <a:t>结果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3600" y="459105"/>
            <a:ext cx="8319770" cy="765810"/>
          </a:xfrm>
        </p:spPr>
        <p:txBody>
          <a:bodyPr>
            <a:normAutofit fontScale="90000"/>
          </a:bodyPr>
          <a:p>
            <a:pPr algn="l"/>
            <a:r>
              <a:rPr lang="en-US" sz="3600"/>
              <a:t>3.</a:t>
            </a:r>
            <a:r>
              <a:rPr lang="en-US" altLang="zh-CN" sz="3600"/>
              <a:t>Prompt</a:t>
            </a:r>
            <a:r>
              <a:rPr lang="zh-CN" altLang="en-US" sz="3600"/>
              <a:t>设计、输入输出与交互设计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107440" y="1517015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UserStoryPromptAsDev</a:t>
            </a:r>
            <a:r>
              <a:rPr lang="en-US" altLang="zh-CN" sz="2400"/>
              <a:t>eloper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2190750"/>
            <a:ext cx="9875520" cy="22186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8240" y="4622800"/>
            <a:ext cx="860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UserStoryPromptAs</a:t>
            </a:r>
            <a:r>
              <a:rPr lang="en-US" altLang="zh-CN" sz="2400"/>
              <a:t>User</a:t>
            </a:r>
            <a:endParaRPr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40" y="5083175"/>
            <a:ext cx="9926955" cy="14439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2106</Words>
  <Application>WPS 演示</Application>
  <PresentationFormat>宽屏</PresentationFormat>
  <Paragraphs>119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Apple Color Emoji</vt:lpstr>
      <vt:lpstr>quote-cjk-patch</vt:lpstr>
      <vt:lpstr>Thonburi</vt:lpstr>
      <vt:lpstr>PingFang SC Semibold</vt:lpstr>
      <vt:lpstr>Menlo</vt:lpstr>
      <vt:lpstr>WPS</vt:lpstr>
      <vt:lpstr>PowerPoint 演示文稿</vt:lpstr>
      <vt:lpstr>基于智能模型驱动方法的自动化原型生成</vt:lpstr>
      <vt:lpstr>1. 系统介绍</vt:lpstr>
      <vt:lpstr>2. MutliAgent&amp;Workflow</vt:lpstr>
      <vt:lpstr>2. MutliAgent&amp;Workflow - agent&amp;tools定义</vt:lpstr>
      <vt:lpstr>2. MutliAgent&amp;Workflow - Agent协同</vt:lpstr>
      <vt:lpstr>2. MutliAgent&amp;Workflow - Agent协同</vt:lpstr>
      <vt:lpstr>1. 系统介绍</vt:lpstr>
      <vt:lpstr>3.Prompt设计、输入输出与交互设计</vt:lpstr>
      <vt:lpstr>3.Prompt设计、输入输出与交互设计</vt:lpstr>
      <vt:lpstr>3.Prompt设计、输入输出与交互设计</vt:lpstr>
      <vt:lpstr>3.Prompt设计、输入输出与交互设计</vt:lpstr>
      <vt:lpstr>3.Prompt设计、输入输出与交互设计</vt:lpstr>
      <vt:lpstr>3.Prompt设计、输入输出与交互设计</vt:lpstr>
      <vt:lpstr>3.Prompt设计、输入输出与交互设计</vt:lpstr>
      <vt:lpstr>3.Prompt设计、输入输出与交互设计</vt:lpstr>
      <vt:lpstr>3.Prompt设计、输入输出与交互设计</vt:lpstr>
      <vt:lpstr>3.Prompt设计、输入输出与交互设计</vt:lpstr>
      <vt:lpstr>3.Prompt设计、输入输出与交互设计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firer</cp:lastModifiedBy>
  <cp:revision>182</cp:revision>
  <dcterms:created xsi:type="dcterms:W3CDTF">2025-06-22T13:10:09Z</dcterms:created>
  <dcterms:modified xsi:type="dcterms:W3CDTF">2025-06-22T13:10:09Z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2052-7.5.1.8994</vt:lpwstr>
  </property>
  <property fmtid="{D5CDD505-2E9C-101B-9397-08002B2CF9AE}" pid="3" name="ICV">
    <vt:lpwstr>6BBDA2D0CF2170773ED5576844816784_41</vt:lpwstr>
  </property>
</Properties>
</file>